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85" r:id="rId2"/>
    <p:sldId id="293" r:id="rId3"/>
    <p:sldId id="301" r:id="rId4"/>
    <p:sldId id="300" r:id="rId5"/>
    <p:sldId id="302" r:id="rId6"/>
    <p:sldId id="294" r:id="rId7"/>
    <p:sldId id="297" r:id="rId8"/>
    <p:sldId id="296" r:id="rId9"/>
    <p:sldId id="295" r:id="rId10"/>
    <p:sldId id="29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5273"/>
  </p:normalViewPr>
  <p:slideViewPr>
    <p:cSldViewPr snapToGrid="0">
      <p:cViewPr varScale="1">
        <p:scale>
          <a:sx n="122" d="100"/>
          <a:sy n="122" d="100"/>
        </p:scale>
        <p:origin x="2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2/26/23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24E39389-D342-42C9-A280-8ADE336DA885}" type="datetime1">
              <a:rPr lang="en-US" smtClean="0"/>
              <a:t>2/26/23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B5ED82-9221-4209-9FC6-897FECC94D85}" type="datetime1">
              <a:rPr lang="en-US" smtClean="0"/>
              <a:t>2/26/23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95C5F-8991-4788-8021-97F7E97CAA77}" type="datetime1">
              <a:rPr lang="en-US" smtClean="0"/>
              <a:t>2/26/23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80732C-99B6-468D-8E86-54127C661C29}" type="datetime1">
              <a:rPr lang="en-US" smtClean="0"/>
              <a:t>2/26/23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6096AA6-1553-455E-A701-5DB89675312A}" type="datetime1">
              <a:rPr lang="en-US" smtClean="0"/>
              <a:t>2/26/23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A427D05-0AAA-4191-8602-39A011BE220C}" type="datetime1">
              <a:rPr lang="en-US" smtClean="0"/>
              <a:t>2/26/23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69B8012-90E5-4BF2-B13D-6DEC2EE5E086}" type="datetime1">
              <a:rPr lang="en-US" smtClean="0"/>
              <a:t>2/26/23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2E2D-C320-4C5E-98F1-D60DBA71A352}" type="datetime1">
              <a:rPr lang="en-US" smtClean="0"/>
              <a:t>2/26/23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2/26/23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EB420CF4-5FC9-46F3-B596-BE1F927BA2F1}" type="datetime1">
              <a:rPr lang="en-US" smtClean="0"/>
              <a:t>2/26/23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1ABFC0-89FE-4355-9E74-11DC57FEA97E}" type="datetime1">
              <a:rPr lang="en-US" smtClean="0"/>
              <a:t>2/26/23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2/26/23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318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63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mailto:operations@group3qatar.com" TargetMode="External"/><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p:cNvPicPr>
            <a:picLocks noChangeAspect="1"/>
          </p:cNvPicPr>
          <p:nvPr/>
        </p:nvPicPr>
        <p:blipFill rotWithShape="1">
          <a:blip r:embed="rId2"/>
          <a:srcRect t="3125" b="3125"/>
          <a:stretch>
            <a:fillRect/>
          </a:stretch>
        </p:blipFill>
        <p:spPr>
          <a:xfrm>
            <a:off x="20" y="10"/>
            <a:ext cx="12191980" cy="6857990"/>
          </a:xfrm>
          <a:prstGeom prst="rect">
            <a:avLst/>
          </a:prstGeom>
        </p:spPr>
      </p:pic>
      <p:sp>
        <p:nvSpPr>
          <p:cNvPr id="8" name="Subtitle 7">
            <a:extLst>
              <a:ext uri="{FF2B5EF4-FFF2-40B4-BE49-F238E27FC236}">
                <a16:creationId xmlns="" xmlns:a16="http://schemas.microsoft.com/office/drawing/2014/main" id="{EBACF0C4-8ABA-4F56-9C8B-435FCF5F3C69}"/>
              </a:ext>
            </a:extLst>
          </p:cNvPr>
          <p:cNvSpPr>
            <a:spLocks noGrp="1"/>
          </p:cNvSpPr>
          <p:nvPr>
            <p:ph type="subTitle" idx="1"/>
          </p:nvPr>
        </p:nvSpPr>
        <p:spPr/>
        <p:txBody>
          <a:bodyPr/>
          <a:lstStyle/>
          <a:p>
            <a:endParaRPr lang="en-MY" dirty="0"/>
          </a:p>
        </p:txBody>
      </p:sp>
      <p:pic>
        <p:nvPicPr>
          <p:cNvPr id="9" name="Picture 8">
            <a:extLst>
              <a:ext uri="{FF2B5EF4-FFF2-40B4-BE49-F238E27FC236}">
                <a16:creationId xmlns="" xmlns:a16="http://schemas.microsoft.com/office/drawing/2014/main" id="{855BAF59-20DC-43A3-8BB3-2B406D7A1AEF}"/>
              </a:ext>
            </a:extLst>
          </p:cNvPr>
          <p:cNvPicPr>
            <a:picLocks noChangeAspect="1"/>
          </p:cNvPicPr>
          <p:nvPr/>
        </p:nvPicPr>
        <p:blipFill>
          <a:blip r:embed="rId3"/>
          <a:stretch>
            <a:fillRect/>
          </a:stretch>
        </p:blipFill>
        <p:spPr>
          <a:xfrm>
            <a:off x="20" y="-522155"/>
            <a:ext cx="12191980" cy="7375783"/>
          </a:xfrm>
          <a:prstGeom prst="rect">
            <a:avLst/>
          </a:prstGeom>
        </p:spPr>
      </p:pic>
      <p:sp>
        <p:nvSpPr>
          <p:cNvPr id="40" name="TextBox 39">
            <a:extLst>
              <a:ext uri="{FF2B5EF4-FFF2-40B4-BE49-F238E27FC236}">
                <a16:creationId xmlns="" xmlns:a16="http://schemas.microsoft.com/office/drawing/2014/main" id="{5C117B76-E6F2-4759-9F9C-0ED9BEE2437A}"/>
              </a:ext>
            </a:extLst>
          </p:cNvPr>
          <p:cNvSpPr txBox="1"/>
          <p:nvPr/>
        </p:nvSpPr>
        <p:spPr>
          <a:xfrm>
            <a:off x="453746" y="458418"/>
            <a:ext cx="2862332" cy="2554545"/>
          </a:xfrm>
          <a:prstGeom prst="rect">
            <a:avLst/>
          </a:prstGeom>
          <a:noFill/>
        </p:spPr>
        <p:txBody>
          <a:bodyPr wrap="square">
            <a:spAutoFit/>
          </a:bodyPr>
          <a:lstStyle/>
          <a:p>
            <a:r>
              <a:rPr lang="en-MY" sz="3200" b="1" dirty="0"/>
              <a:t>A leader in petroleum and energy commodities trading</a:t>
            </a:r>
          </a:p>
        </p:txBody>
      </p:sp>
      <p:sp>
        <p:nvSpPr>
          <p:cNvPr id="42" name="TextBox 41">
            <a:extLst>
              <a:ext uri="{FF2B5EF4-FFF2-40B4-BE49-F238E27FC236}">
                <a16:creationId xmlns="" xmlns:a16="http://schemas.microsoft.com/office/drawing/2014/main" id="{121A119E-D411-46C5-8B28-55A129C51A62}"/>
              </a:ext>
            </a:extLst>
          </p:cNvPr>
          <p:cNvSpPr txBox="1"/>
          <p:nvPr/>
        </p:nvSpPr>
        <p:spPr>
          <a:xfrm rot="10800000" flipV="1">
            <a:off x="8835527" y="458418"/>
            <a:ext cx="3004889" cy="3046988"/>
          </a:xfrm>
          <a:prstGeom prst="rect">
            <a:avLst/>
          </a:prstGeom>
          <a:noFill/>
        </p:spPr>
        <p:txBody>
          <a:bodyPr wrap="square">
            <a:spAutoFit/>
          </a:bodyPr>
          <a:lstStyle/>
          <a:p>
            <a:r>
              <a:rPr lang="en-MY" sz="3200" b="1" dirty="0"/>
              <a:t>Partnering with oil &amp; gas producers, refineries and</a:t>
            </a:r>
          </a:p>
          <a:p>
            <a:r>
              <a:rPr lang="en-MY" sz="3200" b="1" dirty="0"/>
              <a:t>Petrochemical plants </a:t>
            </a:r>
          </a:p>
        </p:txBody>
      </p:sp>
      <p:sp>
        <p:nvSpPr>
          <p:cNvPr id="43" name="TextBox 42">
            <a:extLst>
              <a:ext uri="{FF2B5EF4-FFF2-40B4-BE49-F238E27FC236}">
                <a16:creationId xmlns="" xmlns:a16="http://schemas.microsoft.com/office/drawing/2014/main" id="{6F574200-1219-4A4F-A2B4-998F3AC86013}"/>
              </a:ext>
            </a:extLst>
          </p:cNvPr>
          <p:cNvSpPr txBox="1"/>
          <p:nvPr/>
        </p:nvSpPr>
        <p:spPr>
          <a:xfrm>
            <a:off x="1079129" y="5529828"/>
            <a:ext cx="9819563" cy="584775"/>
          </a:xfrm>
          <a:prstGeom prst="rect">
            <a:avLst/>
          </a:prstGeom>
          <a:noFill/>
        </p:spPr>
        <p:txBody>
          <a:bodyPr wrap="square">
            <a:spAutoFit/>
          </a:bodyPr>
          <a:lstStyle/>
          <a:p>
            <a:pPr algn="ctr"/>
            <a:r>
              <a:rPr lang="en-MY" sz="3200" b="1" dirty="0"/>
              <a:t>Serving a global market </a:t>
            </a:r>
          </a:p>
        </p:txBody>
      </p:sp>
      <p:pic>
        <p:nvPicPr>
          <p:cNvPr id="3" name="Picture 2">
            <a:extLst>
              <a:ext uri="{FF2B5EF4-FFF2-40B4-BE49-F238E27FC236}">
                <a16:creationId xmlns="" xmlns:a16="http://schemas.microsoft.com/office/drawing/2014/main" id="{ABEFD5AB-1349-4CF8-9A50-2C21A0F680F9}"/>
              </a:ext>
            </a:extLst>
          </p:cNvPr>
          <p:cNvPicPr>
            <a:picLocks noChangeAspect="1"/>
          </p:cNvPicPr>
          <p:nvPr/>
        </p:nvPicPr>
        <p:blipFill>
          <a:blip r:embed="rId4"/>
          <a:stretch>
            <a:fillRect/>
          </a:stretch>
        </p:blipFill>
        <p:spPr>
          <a:xfrm>
            <a:off x="3224499" y="390837"/>
            <a:ext cx="5254055" cy="45279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p:cNvPicPr>
            <a:picLocks noChangeAspect="1"/>
          </p:cNvPicPr>
          <p:nvPr/>
        </p:nvPicPr>
        <p:blipFill rotWithShape="1">
          <a:blip r:embed="rId2"/>
          <a:srcRect t="3125" b="3125"/>
          <a:stretch>
            <a:fillRect/>
          </a:stretch>
        </p:blipFill>
        <p:spPr>
          <a:xfrm>
            <a:off x="20" y="10"/>
            <a:ext cx="12191980" cy="6857990"/>
          </a:xfrm>
          <a:prstGeom prst="rect">
            <a:avLst/>
          </a:prstGeom>
        </p:spPr>
      </p:pic>
      <p:sp>
        <p:nvSpPr>
          <p:cNvPr id="8" name="Subtitle 7">
            <a:extLst>
              <a:ext uri="{FF2B5EF4-FFF2-40B4-BE49-F238E27FC236}">
                <a16:creationId xmlns="" xmlns:a16="http://schemas.microsoft.com/office/drawing/2014/main" id="{EBACF0C4-8ABA-4F56-9C8B-435FCF5F3C69}"/>
              </a:ext>
            </a:extLst>
          </p:cNvPr>
          <p:cNvSpPr>
            <a:spLocks noGrp="1"/>
          </p:cNvSpPr>
          <p:nvPr>
            <p:ph type="subTitle" idx="1"/>
          </p:nvPr>
        </p:nvSpPr>
        <p:spPr/>
        <p:txBody>
          <a:bodyPr/>
          <a:lstStyle/>
          <a:p>
            <a:endParaRPr lang="en-MY" dirty="0"/>
          </a:p>
        </p:txBody>
      </p:sp>
      <p:pic>
        <p:nvPicPr>
          <p:cNvPr id="9" name="Picture 8">
            <a:extLst>
              <a:ext uri="{FF2B5EF4-FFF2-40B4-BE49-F238E27FC236}">
                <a16:creationId xmlns="" xmlns:a16="http://schemas.microsoft.com/office/drawing/2014/main" id="{855BAF59-20DC-43A3-8BB3-2B406D7A1AEF}"/>
              </a:ext>
            </a:extLst>
          </p:cNvPr>
          <p:cNvPicPr>
            <a:picLocks noChangeAspect="1"/>
          </p:cNvPicPr>
          <p:nvPr/>
        </p:nvPicPr>
        <p:blipFill>
          <a:blip r:embed="rId3"/>
          <a:stretch>
            <a:fillRect/>
          </a:stretch>
        </p:blipFill>
        <p:spPr>
          <a:xfrm>
            <a:off x="20" y="11"/>
            <a:ext cx="12191980" cy="6857989"/>
          </a:xfrm>
          <a:prstGeom prst="rect">
            <a:avLst/>
          </a:prstGeom>
        </p:spPr>
      </p:pic>
      <p:sp>
        <p:nvSpPr>
          <p:cNvPr id="14" name="TextBox 13">
            <a:extLst>
              <a:ext uri="{FF2B5EF4-FFF2-40B4-BE49-F238E27FC236}">
                <a16:creationId xmlns="" xmlns:a16="http://schemas.microsoft.com/office/drawing/2014/main" id="{1083D06D-8398-4E7F-9F55-A06BEC73FF6F}"/>
              </a:ext>
            </a:extLst>
          </p:cNvPr>
          <p:cNvSpPr txBox="1"/>
          <p:nvPr/>
        </p:nvSpPr>
        <p:spPr>
          <a:xfrm>
            <a:off x="477671" y="573064"/>
            <a:ext cx="11218459" cy="3416320"/>
          </a:xfrm>
          <a:prstGeom prst="rect">
            <a:avLst/>
          </a:prstGeom>
          <a:noFill/>
        </p:spPr>
        <p:txBody>
          <a:bodyPr wrap="square">
            <a:spAutoFit/>
          </a:bodyPr>
          <a:lstStyle/>
          <a:p>
            <a:pPr algn="just"/>
            <a:r>
              <a:rPr lang="en-MY" sz="2800" dirty="0"/>
              <a:t>For more information, please contact us to find out how we can help deliver innovative, inspiring and sustainable solutions that set new standards and benefit our </a:t>
            </a:r>
            <a:r>
              <a:rPr lang="en-MY" sz="2800" dirty="0" smtClean="0"/>
              <a:t>customers:</a:t>
            </a:r>
          </a:p>
          <a:p>
            <a:pPr algn="just"/>
            <a:endParaRPr lang="en-MY" sz="1000" dirty="0" smtClean="0"/>
          </a:p>
          <a:p>
            <a:pPr algn="just"/>
            <a:r>
              <a:rPr lang="en-MY" sz="2800" dirty="0" smtClean="0"/>
              <a:t>Group Three Trading Fze</a:t>
            </a:r>
          </a:p>
          <a:p>
            <a:pPr algn="just"/>
            <a:r>
              <a:rPr lang="en-MY" sz="2800" dirty="0" smtClean="0"/>
              <a:t>UAQFTZ, Al-</a:t>
            </a:r>
            <a:r>
              <a:rPr lang="en-MY" sz="2800" dirty="0" err="1" smtClean="0"/>
              <a:t>Shmookh</a:t>
            </a:r>
            <a:r>
              <a:rPr lang="en-MY" sz="2800" dirty="0" smtClean="0"/>
              <a:t> Tower</a:t>
            </a:r>
          </a:p>
          <a:p>
            <a:pPr algn="just"/>
            <a:r>
              <a:rPr lang="en-MY" sz="2800" dirty="0" smtClean="0"/>
              <a:t>UAQ, United Arab Emirates.</a:t>
            </a:r>
            <a:endParaRPr lang="en-MY" sz="2800" dirty="0"/>
          </a:p>
          <a:p>
            <a:pPr algn="just"/>
            <a:endParaRPr lang="en-MY" sz="1000" dirty="0" smtClean="0"/>
          </a:p>
          <a:p>
            <a:pPr algn="just"/>
            <a:r>
              <a:rPr lang="en-MY" sz="2800" dirty="0" smtClean="0">
                <a:hlinkClick r:id="rId4"/>
              </a:rPr>
              <a:t>operations@group3trading.com</a:t>
            </a:r>
            <a:endParaRPr lang="en-MY" sz="2800" dirty="0" smtClean="0"/>
          </a:p>
        </p:txBody>
      </p:sp>
      <p:pic>
        <p:nvPicPr>
          <p:cNvPr id="2" name="Picture 1">
            <a:extLst>
              <a:ext uri="{FF2B5EF4-FFF2-40B4-BE49-F238E27FC236}">
                <a16:creationId xmlns="" xmlns:a16="http://schemas.microsoft.com/office/drawing/2014/main" id="{9FDC8AEA-244C-4A55-B3DA-707970967BD1}"/>
              </a:ext>
            </a:extLst>
          </p:cNvPr>
          <p:cNvPicPr>
            <a:picLocks noChangeAspect="1"/>
          </p:cNvPicPr>
          <p:nvPr/>
        </p:nvPicPr>
        <p:blipFill>
          <a:blip r:embed="rId5"/>
          <a:stretch>
            <a:fillRect/>
          </a:stretch>
        </p:blipFill>
        <p:spPr>
          <a:xfrm>
            <a:off x="7983559" y="2531111"/>
            <a:ext cx="3955074" cy="2966305"/>
          </a:xfrm>
          <a:prstGeom prst="rect">
            <a:avLst/>
          </a:prstGeom>
        </p:spPr>
      </p:pic>
    </p:spTree>
    <p:extLst>
      <p:ext uri="{BB962C8B-B14F-4D97-AF65-F5344CB8AC3E}">
        <p14:creationId xmlns:p14="http://schemas.microsoft.com/office/powerpoint/2010/main" val="2927807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p:cNvPicPr>
            <a:picLocks noChangeAspect="1"/>
          </p:cNvPicPr>
          <p:nvPr/>
        </p:nvPicPr>
        <p:blipFill rotWithShape="1">
          <a:blip r:embed="rId2"/>
          <a:srcRect t="3125" b="3125"/>
          <a:stretch>
            <a:fillRect/>
          </a:stretch>
        </p:blipFill>
        <p:spPr>
          <a:xfrm>
            <a:off x="20" y="10"/>
            <a:ext cx="12191980" cy="6857990"/>
          </a:xfrm>
          <a:prstGeom prst="rect">
            <a:avLst/>
          </a:prstGeom>
        </p:spPr>
      </p:pic>
      <p:sp>
        <p:nvSpPr>
          <p:cNvPr id="8" name="Subtitle 7">
            <a:extLst>
              <a:ext uri="{FF2B5EF4-FFF2-40B4-BE49-F238E27FC236}">
                <a16:creationId xmlns="" xmlns:a16="http://schemas.microsoft.com/office/drawing/2014/main" id="{EBACF0C4-8ABA-4F56-9C8B-435FCF5F3C69}"/>
              </a:ext>
            </a:extLst>
          </p:cNvPr>
          <p:cNvSpPr>
            <a:spLocks noGrp="1"/>
          </p:cNvSpPr>
          <p:nvPr>
            <p:ph type="subTitle" idx="1"/>
          </p:nvPr>
        </p:nvSpPr>
        <p:spPr/>
        <p:txBody>
          <a:bodyPr/>
          <a:lstStyle/>
          <a:p>
            <a:endParaRPr lang="en-MY" dirty="0"/>
          </a:p>
        </p:txBody>
      </p:sp>
      <p:pic>
        <p:nvPicPr>
          <p:cNvPr id="9" name="Picture 8">
            <a:extLst>
              <a:ext uri="{FF2B5EF4-FFF2-40B4-BE49-F238E27FC236}">
                <a16:creationId xmlns="" xmlns:a16="http://schemas.microsoft.com/office/drawing/2014/main" id="{855BAF59-20DC-43A3-8BB3-2B406D7A1AEF}"/>
              </a:ext>
            </a:extLst>
          </p:cNvPr>
          <p:cNvPicPr>
            <a:picLocks noChangeAspect="1"/>
          </p:cNvPicPr>
          <p:nvPr/>
        </p:nvPicPr>
        <p:blipFill>
          <a:blip r:embed="rId3"/>
          <a:stretch>
            <a:fillRect/>
          </a:stretch>
        </p:blipFill>
        <p:spPr>
          <a:xfrm>
            <a:off x="20" y="11"/>
            <a:ext cx="12191980" cy="6857989"/>
          </a:xfrm>
          <a:prstGeom prst="rect">
            <a:avLst/>
          </a:prstGeom>
        </p:spPr>
      </p:pic>
      <p:sp>
        <p:nvSpPr>
          <p:cNvPr id="10" name="TextBox 9">
            <a:extLst>
              <a:ext uri="{FF2B5EF4-FFF2-40B4-BE49-F238E27FC236}">
                <a16:creationId xmlns="" xmlns:a16="http://schemas.microsoft.com/office/drawing/2014/main" id="{59F93266-CE6D-4E9F-848B-E453DE87ABB1}"/>
              </a:ext>
            </a:extLst>
          </p:cNvPr>
          <p:cNvSpPr txBox="1"/>
          <p:nvPr/>
        </p:nvSpPr>
        <p:spPr>
          <a:xfrm>
            <a:off x="423648" y="1471911"/>
            <a:ext cx="11344701" cy="5386090"/>
          </a:xfrm>
          <a:prstGeom prst="rect">
            <a:avLst/>
          </a:prstGeom>
          <a:noFill/>
        </p:spPr>
        <p:txBody>
          <a:bodyPr wrap="square">
            <a:spAutoFit/>
          </a:bodyPr>
          <a:lstStyle/>
          <a:p>
            <a:pPr algn="just"/>
            <a:r>
              <a:rPr lang="en-MY" sz="2000" dirty="0"/>
              <a:t>Group </a:t>
            </a:r>
            <a:r>
              <a:rPr lang="en-MY" sz="2000" dirty="0">
                <a:solidFill>
                  <a:srgbClr val="FF0000"/>
                </a:solidFill>
              </a:rPr>
              <a:t>3</a:t>
            </a:r>
            <a:r>
              <a:rPr lang="en-MY" sz="2000" dirty="0"/>
              <a:t> Trading FZE (G3) is established in United Arab Emirate (UAE) and has global market coverage through its network of affiliates and agencies in Middle East and Asia Pacific Region. It has become one of the leading international trading companies in the trading of energy and petroleum commodities, and petrochemical products. The excellent business background has brought us the opportunity to collaborate/register as the principal re-seller in several oil majors, refineries and petrochemical plants in the Middle East, Russia, Africa continent, Libya, Asia Pacific etc.</a:t>
            </a:r>
          </a:p>
          <a:p>
            <a:pPr algn="just"/>
            <a:endParaRPr lang="en-MY" sz="2000" dirty="0"/>
          </a:p>
          <a:p>
            <a:pPr algn="just"/>
            <a:r>
              <a:rPr lang="en-MY" sz="2000" dirty="0"/>
              <a:t>Over the years, our strong partnership with oil &amp; gas producers, refineries and petrochemical plants in the supply chain network enable us to offtake from their production to ensure competitive long term security of consistent supply needs of the products to end buyers/customers, providing 247 CIF delivery services promptly.</a:t>
            </a:r>
          </a:p>
          <a:p>
            <a:pPr algn="just"/>
            <a:endParaRPr lang="en-MY" sz="2000" dirty="0"/>
          </a:p>
          <a:p>
            <a:pPr algn="just"/>
            <a:r>
              <a:rPr lang="en-MY" sz="2000" dirty="0"/>
              <a:t>G3 is well positioned and financed to service the growing energy needs both globally and in the Asia Pacific Region. The company transacts with a range of clients, from oil industry majors to smaller independent producers and refiners, and oil and energy traders.</a:t>
            </a:r>
          </a:p>
          <a:p>
            <a:pPr algn="just"/>
            <a:endParaRPr lang="en-MY" sz="2000" dirty="0"/>
          </a:p>
          <a:p>
            <a:pPr algn="just"/>
            <a:r>
              <a:rPr lang="en-MY" sz="2400" dirty="0"/>
              <a:t>  </a:t>
            </a:r>
          </a:p>
        </p:txBody>
      </p:sp>
      <p:sp>
        <p:nvSpPr>
          <p:cNvPr id="2" name="TextBox 1">
            <a:extLst>
              <a:ext uri="{FF2B5EF4-FFF2-40B4-BE49-F238E27FC236}">
                <a16:creationId xmlns="" xmlns:a16="http://schemas.microsoft.com/office/drawing/2014/main" id="{57DEB778-5EE3-49C6-BA64-81C97E879150}"/>
              </a:ext>
            </a:extLst>
          </p:cNvPr>
          <p:cNvSpPr txBox="1"/>
          <p:nvPr/>
        </p:nvSpPr>
        <p:spPr>
          <a:xfrm>
            <a:off x="555008" y="488419"/>
            <a:ext cx="11081982" cy="646331"/>
          </a:xfrm>
          <a:prstGeom prst="rect">
            <a:avLst/>
          </a:prstGeom>
          <a:noFill/>
        </p:spPr>
        <p:txBody>
          <a:bodyPr wrap="square" rtlCol="0">
            <a:spAutoFit/>
          </a:bodyPr>
          <a:lstStyle/>
          <a:p>
            <a:pPr algn="ctr"/>
            <a:r>
              <a:rPr lang="en-US" sz="3600" b="1" dirty="0">
                <a:solidFill>
                  <a:srgbClr val="FF0000"/>
                </a:solidFill>
              </a:rPr>
              <a:t>ABOUT US </a:t>
            </a:r>
            <a:endParaRPr lang="en-MY" sz="3600" b="1" dirty="0">
              <a:solidFill>
                <a:srgbClr val="FF0000"/>
              </a:solidFill>
            </a:endParaRPr>
          </a:p>
        </p:txBody>
      </p:sp>
    </p:spTree>
    <p:extLst>
      <p:ext uri="{BB962C8B-B14F-4D97-AF65-F5344CB8AC3E}">
        <p14:creationId xmlns:p14="http://schemas.microsoft.com/office/powerpoint/2010/main" val="4265703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B4BE2BB-FC3F-4817-9C8D-E718DBB1B531}"/>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a:extLst>
              <a:ext uri="{FF2B5EF4-FFF2-40B4-BE49-F238E27FC236}">
                <a16:creationId xmlns="" xmlns:a16="http://schemas.microsoft.com/office/drawing/2014/main" id="{ABEFD5AB-1349-4CF8-9A50-2C21A0F680F9}"/>
              </a:ext>
            </a:extLst>
          </p:cNvPr>
          <p:cNvPicPr>
            <a:picLocks noChangeAspect="1"/>
          </p:cNvPicPr>
          <p:nvPr/>
        </p:nvPicPr>
        <p:blipFill>
          <a:blip r:embed="rId3"/>
          <a:stretch>
            <a:fillRect/>
          </a:stretch>
        </p:blipFill>
        <p:spPr>
          <a:xfrm>
            <a:off x="8812897" y="1648747"/>
            <a:ext cx="1367817" cy="1002610"/>
          </a:xfrm>
          <a:prstGeom prst="rect">
            <a:avLst/>
          </a:prstGeom>
        </p:spPr>
      </p:pic>
      <p:pic>
        <p:nvPicPr>
          <p:cNvPr id="5" name="Picture 4">
            <a:extLst>
              <a:ext uri="{FF2B5EF4-FFF2-40B4-BE49-F238E27FC236}">
                <a16:creationId xmlns="" xmlns:a16="http://schemas.microsoft.com/office/drawing/2014/main" id="{EE43101E-B0B7-4053-9417-DE30C211AE02}"/>
              </a:ext>
            </a:extLst>
          </p:cNvPr>
          <p:cNvPicPr>
            <a:picLocks noChangeAspect="1"/>
          </p:cNvPicPr>
          <p:nvPr/>
        </p:nvPicPr>
        <p:blipFill>
          <a:blip r:embed="rId4"/>
          <a:stretch>
            <a:fillRect/>
          </a:stretch>
        </p:blipFill>
        <p:spPr>
          <a:xfrm>
            <a:off x="2348778" y="1974074"/>
            <a:ext cx="3854441" cy="730454"/>
          </a:xfrm>
          <a:prstGeom prst="rect">
            <a:avLst/>
          </a:prstGeom>
        </p:spPr>
      </p:pic>
      <p:sp>
        <p:nvSpPr>
          <p:cNvPr id="4" name="TextBox 3">
            <a:extLst>
              <a:ext uri="{FF2B5EF4-FFF2-40B4-BE49-F238E27FC236}">
                <a16:creationId xmlns="" xmlns:a16="http://schemas.microsoft.com/office/drawing/2014/main" id="{B2ECC68C-6BC6-436C-B2D4-C049B8F48C92}"/>
              </a:ext>
            </a:extLst>
          </p:cNvPr>
          <p:cNvSpPr txBox="1"/>
          <p:nvPr/>
        </p:nvSpPr>
        <p:spPr>
          <a:xfrm>
            <a:off x="4275999" y="261988"/>
            <a:ext cx="4678160" cy="830997"/>
          </a:xfrm>
          <a:prstGeom prst="rect">
            <a:avLst/>
          </a:prstGeom>
          <a:noFill/>
        </p:spPr>
        <p:txBody>
          <a:bodyPr wrap="square" rtlCol="0">
            <a:spAutoFit/>
          </a:bodyPr>
          <a:lstStyle/>
          <a:p>
            <a:r>
              <a:rPr lang="en-US" sz="4800" b="1" dirty="0">
                <a:solidFill>
                  <a:srgbClr val="FF0000"/>
                </a:solidFill>
              </a:rPr>
              <a:t>Affiliation</a:t>
            </a:r>
            <a:endParaRPr lang="en-MY" sz="4800" b="1" dirty="0">
              <a:solidFill>
                <a:srgbClr val="FF0000"/>
              </a:solidFill>
            </a:endParaRPr>
          </a:p>
        </p:txBody>
      </p:sp>
      <p:pic>
        <p:nvPicPr>
          <p:cNvPr id="10" name="Picture 9">
            <a:extLst>
              <a:ext uri="{FF2B5EF4-FFF2-40B4-BE49-F238E27FC236}">
                <a16:creationId xmlns="" xmlns:a16="http://schemas.microsoft.com/office/drawing/2014/main" id="{65E948FC-045F-497D-AFF5-82D3A61E13F6}"/>
              </a:ext>
            </a:extLst>
          </p:cNvPr>
          <p:cNvPicPr>
            <a:picLocks noChangeAspect="1"/>
          </p:cNvPicPr>
          <p:nvPr/>
        </p:nvPicPr>
        <p:blipFill>
          <a:blip r:embed="rId5"/>
          <a:stretch>
            <a:fillRect/>
          </a:stretch>
        </p:blipFill>
        <p:spPr>
          <a:xfrm>
            <a:off x="1494056" y="1648747"/>
            <a:ext cx="838200" cy="1066800"/>
          </a:xfrm>
          <a:prstGeom prst="rect">
            <a:avLst/>
          </a:prstGeom>
        </p:spPr>
      </p:pic>
      <p:sp>
        <p:nvSpPr>
          <p:cNvPr id="11" name="TextBox 10">
            <a:extLst>
              <a:ext uri="{FF2B5EF4-FFF2-40B4-BE49-F238E27FC236}">
                <a16:creationId xmlns="" xmlns:a16="http://schemas.microsoft.com/office/drawing/2014/main" id="{CE279E28-A517-42E5-860B-24A018FAFE54}"/>
              </a:ext>
            </a:extLst>
          </p:cNvPr>
          <p:cNvSpPr txBox="1"/>
          <p:nvPr/>
        </p:nvSpPr>
        <p:spPr>
          <a:xfrm>
            <a:off x="2348778" y="1586996"/>
            <a:ext cx="4504373" cy="369332"/>
          </a:xfrm>
          <a:prstGeom prst="rect">
            <a:avLst/>
          </a:prstGeom>
          <a:noFill/>
        </p:spPr>
        <p:txBody>
          <a:bodyPr wrap="square" rtlCol="0">
            <a:spAutoFit/>
          </a:bodyPr>
          <a:lstStyle/>
          <a:p>
            <a:r>
              <a:rPr lang="en-US" dirty="0"/>
              <a:t>Group</a:t>
            </a:r>
            <a:r>
              <a:rPr lang="en-US" dirty="0">
                <a:solidFill>
                  <a:srgbClr val="FF0000"/>
                </a:solidFill>
              </a:rPr>
              <a:t>3 </a:t>
            </a:r>
            <a:r>
              <a:rPr lang="en-US" dirty="0"/>
              <a:t>Trading &amp; Contracting Company</a:t>
            </a:r>
            <a:endParaRPr lang="en-MY" dirty="0"/>
          </a:p>
        </p:txBody>
      </p:sp>
      <p:sp>
        <p:nvSpPr>
          <p:cNvPr id="12" name="TextBox 11">
            <a:extLst>
              <a:ext uri="{FF2B5EF4-FFF2-40B4-BE49-F238E27FC236}">
                <a16:creationId xmlns="" xmlns:a16="http://schemas.microsoft.com/office/drawing/2014/main" id="{2A87D113-D443-4348-980C-914797DD48AA}"/>
              </a:ext>
            </a:extLst>
          </p:cNvPr>
          <p:cNvSpPr txBox="1"/>
          <p:nvPr/>
        </p:nvSpPr>
        <p:spPr>
          <a:xfrm>
            <a:off x="649995" y="3034330"/>
            <a:ext cx="10697377" cy="3416320"/>
          </a:xfrm>
          <a:prstGeom prst="rect">
            <a:avLst/>
          </a:prstGeom>
          <a:noFill/>
        </p:spPr>
        <p:txBody>
          <a:bodyPr wrap="square" rtlCol="0">
            <a:spAutoFit/>
          </a:bodyPr>
          <a:lstStyle/>
          <a:p>
            <a:pPr algn="just"/>
            <a:r>
              <a:rPr lang="en-US" dirty="0"/>
              <a:t>Group</a:t>
            </a:r>
            <a:r>
              <a:rPr lang="en-US" dirty="0">
                <a:solidFill>
                  <a:srgbClr val="FF0000"/>
                </a:solidFill>
              </a:rPr>
              <a:t>3</a:t>
            </a:r>
            <a:r>
              <a:rPr lang="en-US" dirty="0"/>
              <a:t> Trading And Contracting Company is based in United Arab Emirate (UAE</a:t>
            </a:r>
            <a:r>
              <a:rPr lang="en-US" dirty="0" smtClean="0"/>
              <a:t>),Qatar </a:t>
            </a:r>
            <a:r>
              <a:rPr lang="en-US" dirty="0"/>
              <a:t>with affiliates </a:t>
            </a:r>
            <a:r>
              <a:rPr lang="en-US" dirty="0" smtClean="0"/>
              <a:t>in </a:t>
            </a:r>
            <a:r>
              <a:rPr lang="en-US" dirty="0"/>
              <a:t>India, Algeria, Singapore and Malaysia.</a:t>
            </a:r>
          </a:p>
          <a:p>
            <a:pPr algn="just"/>
            <a:endParaRPr lang="en-US" dirty="0"/>
          </a:p>
          <a:p>
            <a:pPr algn="just"/>
            <a:r>
              <a:rPr lang="en-US" dirty="0"/>
              <a:t>The groups core business is mainly engaged in project development, construction and trading in the field of oil &amp; gas, property and infrastructure projects. We are grade A general contractor who had successfully delivered multi millions projects in Qatar, UAE and Algeria. We are expanding our reach in Asia Pacific Region like India, China, Indonesia, Singapore, Malaysia, Sri </a:t>
            </a:r>
            <a:r>
              <a:rPr lang="en-US" dirty="0" err="1"/>
              <a:t>Langka</a:t>
            </a:r>
            <a:r>
              <a:rPr lang="en-US" dirty="0"/>
              <a:t> etc.</a:t>
            </a:r>
          </a:p>
          <a:p>
            <a:pPr algn="just"/>
            <a:endParaRPr lang="en-US" dirty="0"/>
          </a:p>
          <a:p>
            <a:pPr algn="just"/>
            <a:r>
              <a:rPr lang="en-US" dirty="0"/>
              <a:t>Group</a:t>
            </a:r>
            <a:r>
              <a:rPr lang="en-US" dirty="0">
                <a:solidFill>
                  <a:srgbClr val="FF0000"/>
                </a:solidFill>
              </a:rPr>
              <a:t>3 </a:t>
            </a:r>
            <a:r>
              <a:rPr lang="en-US" dirty="0"/>
              <a:t>was founded by its Chairman/Group Managing Director, Mr. Peer Mohamed, whose dynamic leadership quality and vast hands-on experience in international trade, finance and construction is behind the success stories of Group</a:t>
            </a:r>
            <a:r>
              <a:rPr lang="en-US" dirty="0">
                <a:solidFill>
                  <a:srgbClr val="FF0000"/>
                </a:solidFill>
              </a:rPr>
              <a:t>3</a:t>
            </a:r>
            <a:r>
              <a:rPr lang="en-US" dirty="0"/>
              <a:t>. Mr. Peer has accumulated over 35 years of services and business track records in the gulf countries, middle east, </a:t>
            </a:r>
            <a:r>
              <a:rPr lang="en-US" dirty="0" err="1"/>
              <a:t>asia</a:t>
            </a:r>
            <a:r>
              <a:rPr lang="en-US" dirty="0"/>
              <a:t> pacific region and African countries.</a:t>
            </a:r>
            <a:endParaRPr lang="en-MY" dirty="0"/>
          </a:p>
        </p:txBody>
      </p:sp>
      <p:sp>
        <p:nvSpPr>
          <p:cNvPr id="13" name="TextBox 12">
            <a:extLst>
              <a:ext uri="{FF2B5EF4-FFF2-40B4-BE49-F238E27FC236}">
                <a16:creationId xmlns="" xmlns:a16="http://schemas.microsoft.com/office/drawing/2014/main" id="{CCAA0E33-E941-4344-B1CE-82824DFA495F}"/>
              </a:ext>
            </a:extLst>
          </p:cNvPr>
          <p:cNvSpPr txBox="1"/>
          <p:nvPr/>
        </p:nvSpPr>
        <p:spPr>
          <a:xfrm>
            <a:off x="1304857" y="1057077"/>
            <a:ext cx="9159752" cy="369332"/>
          </a:xfrm>
          <a:prstGeom prst="rect">
            <a:avLst/>
          </a:prstGeom>
          <a:noFill/>
        </p:spPr>
        <p:txBody>
          <a:bodyPr wrap="none" rtlCol="0">
            <a:spAutoFit/>
          </a:bodyPr>
          <a:lstStyle/>
          <a:p>
            <a:r>
              <a:rPr lang="en-US" dirty="0"/>
              <a:t>Group</a:t>
            </a:r>
            <a:r>
              <a:rPr lang="en-US" dirty="0">
                <a:solidFill>
                  <a:srgbClr val="FF0000"/>
                </a:solidFill>
              </a:rPr>
              <a:t>3 </a:t>
            </a:r>
            <a:r>
              <a:rPr lang="en-US" dirty="0"/>
              <a:t>Trading FZE is an affiliate and trading house of Group</a:t>
            </a:r>
            <a:r>
              <a:rPr lang="en-US" dirty="0">
                <a:solidFill>
                  <a:srgbClr val="FF0000"/>
                </a:solidFill>
              </a:rPr>
              <a:t>3 </a:t>
            </a:r>
            <a:r>
              <a:rPr lang="en-US" dirty="0"/>
              <a:t>Trading &amp; Contracting Company </a:t>
            </a:r>
            <a:endParaRPr lang="en-MY" dirty="0"/>
          </a:p>
        </p:txBody>
      </p:sp>
    </p:spTree>
    <p:extLst>
      <p:ext uri="{BB962C8B-B14F-4D97-AF65-F5344CB8AC3E}">
        <p14:creationId xmlns:p14="http://schemas.microsoft.com/office/powerpoint/2010/main" val="2720937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0205D939-00C4-4F2E-9797-3170DD040D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38EE4E44-1403-472B-8C01-D354CB8F5A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583CCE40-4C5F-42D3-86D9-7892AD1E98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D450EFAB-7472-43CE-89BE-5623E617BEB8}"/>
              </a:ext>
            </a:extLst>
          </p:cNvPr>
          <p:cNvSpPr txBox="1"/>
          <p:nvPr/>
        </p:nvSpPr>
        <p:spPr>
          <a:xfrm>
            <a:off x="6757940" y="5326740"/>
            <a:ext cx="3249976" cy="646331"/>
          </a:xfrm>
          <a:prstGeom prst="rect">
            <a:avLst/>
          </a:prstGeom>
          <a:noFill/>
        </p:spPr>
        <p:txBody>
          <a:bodyPr wrap="square" rtlCol="0">
            <a:spAutoFit/>
          </a:bodyPr>
          <a:lstStyle/>
          <a:p>
            <a:r>
              <a:rPr lang="en-MY" b="1" dirty="0"/>
              <a:t>Trading License for energy &amp; petroleum trading</a:t>
            </a:r>
          </a:p>
        </p:txBody>
      </p:sp>
      <p:pic>
        <p:nvPicPr>
          <p:cNvPr id="10" name="Picture 9"/>
          <p:cNvPicPr>
            <a:picLocks noChangeAspect="1"/>
          </p:cNvPicPr>
          <p:nvPr/>
        </p:nvPicPr>
        <p:blipFill>
          <a:blip r:embed="rId2"/>
          <a:stretch>
            <a:fillRect/>
          </a:stretch>
        </p:blipFill>
        <p:spPr>
          <a:xfrm>
            <a:off x="477012" y="480060"/>
            <a:ext cx="5458121" cy="5636961"/>
          </a:xfrm>
          <a:prstGeom prst="rect">
            <a:avLst/>
          </a:prstGeom>
        </p:spPr>
      </p:pic>
      <p:pic>
        <p:nvPicPr>
          <p:cNvPr id="21" name="Picture 20"/>
          <p:cNvPicPr>
            <a:picLocks noChangeAspect="1"/>
          </p:cNvPicPr>
          <p:nvPr/>
        </p:nvPicPr>
        <p:blipFill>
          <a:blip r:embed="rId3"/>
          <a:stretch>
            <a:fillRect/>
          </a:stretch>
        </p:blipFill>
        <p:spPr>
          <a:xfrm rot="5400000">
            <a:off x="6105723" y="396767"/>
            <a:ext cx="5897878" cy="6064469"/>
          </a:xfrm>
          <a:prstGeom prst="rect">
            <a:avLst/>
          </a:prstGeom>
        </p:spPr>
      </p:pic>
    </p:spTree>
    <p:extLst>
      <p:ext uri="{BB962C8B-B14F-4D97-AF65-F5344CB8AC3E}">
        <p14:creationId xmlns:p14="http://schemas.microsoft.com/office/powerpoint/2010/main" val="3178345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D6D128F-A8A6-4C14-84B3-0DCA8F422748}"/>
              </a:ext>
            </a:extLst>
          </p:cNvPr>
          <p:cNvPicPr>
            <a:picLocks noChangeAspect="1"/>
          </p:cNvPicPr>
          <p:nvPr/>
        </p:nvPicPr>
        <p:blipFill rotWithShape="1">
          <a:blip r:embed="rId2"/>
          <a:srcRect l="31807" r="23995"/>
          <a:stretch/>
        </p:blipFill>
        <p:spPr>
          <a:xfrm>
            <a:off x="-304800" y="0"/>
            <a:ext cx="12496800" cy="6857999"/>
          </a:xfrm>
          <a:prstGeom prst="rect">
            <a:avLst/>
          </a:prstGeom>
        </p:spPr>
      </p:pic>
    </p:spTree>
    <p:extLst>
      <p:ext uri="{BB962C8B-B14F-4D97-AF65-F5344CB8AC3E}">
        <p14:creationId xmlns:p14="http://schemas.microsoft.com/office/powerpoint/2010/main" val="1456318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277CD82-A891-46CE-A5AD-4EFAED81B394}"/>
              </a:ext>
            </a:extLst>
          </p:cNvPr>
          <p:cNvPicPr>
            <a:picLocks noChangeAspect="1"/>
          </p:cNvPicPr>
          <p:nvPr/>
        </p:nvPicPr>
        <p:blipFill>
          <a:blip r:embed="rId2"/>
          <a:stretch>
            <a:fillRect/>
          </a:stretch>
        </p:blipFill>
        <p:spPr>
          <a:xfrm>
            <a:off x="0" y="0"/>
            <a:ext cx="12476503" cy="7341642"/>
          </a:xfrm>
          <a:prstGeom prst="rect">
            <a:avLst/>
          </a:prstGeom>
        </p:spPr>
      </p:pic>
      <p:sp>
        <p:nvSpPr>
          <p:cNvPr id="7" name="TextBox 6">
            <a:extLst>
              <a:ext uri="{FF2B5EF4-FFF2-40B4-BE49-F238E27FC236}">
                <a16:creationId xmlns="" xmlns:a16="http://schemas.microsoft.com/office/drawing/2014/main" id="{3120E5ED-9147-4610-9C74-9819F06809BA}"/>
              </a:ext>
            </a:extLst>
          </p:cNvPr>
          <p:cNvSpPr txBox="1"/>
          <p:nvPr/>
        </p:nvSpPr>
        <p:spPr>
          <a:xfrm>
            <a:off x="0" y="186295"/>
            <a:ext cx="12195875" cy="1446550"/>
          </a:xfrm>
          <a:prstGeom prst="rect">
            <a:avLst/>
          </a:prstGeom>
          <a:noFill/>
        </p:spPr>
        <p:txBody>
          <a:bodyPr wrap="square">
            <a:spAutoFit/>
          </a:bodyPr>
          <a:lstStyle/>
          <a:p>
            <a:pPr algn="ctr"/>
            <a:r>
              <a:rPr lang="en-MY" sz="4400" b="1" dirty="0">
                <a:solidFill>
                  <a:srgbClr val="FF0000"/>
                </a:solidFill>
              </a:rPr>
              <a:t>Partnering with oil &amp; gas producers, refineries</a:t>
            </a:r>
          </a:p>
          <a:p>
            <a:pPr algn="ctr"/>
            <a:r>
              <a:rPr lang="en-MY" sz="4400" b="1" dirty="0">
                <a:solidFill>
                  <a:srgbClr val="FF0000"/>
                </a:solidFill>
              </a:rPr>
              <a:t>and petrochemical plants </a:t>
            </a:r>
          </a:p>
        </p:txBody>
      </p:sp>
      <p:sp>
        <p:nvSpPr>
          <p:cNvPr id="13" name="TextBox 12">
            <a:extLst>
              <a:ext uri="{FF2B5EF4-FFF2-40B4-BE49-F238E27FC236}">
                <a16:creationId xmlns="" xmlns:a16="http://schemas.microsoft.com/office/drawing/2014/main" id="{1014A3C0-DCCC-4CD4-8D74-CBFEE133F008}"/>
              </a:ext>
            </a:extLst>
          </p:cNvPr>
          <p:cNvSpPr txBox="1"/>
          <p:nvPr/>
        </p:nvSpPr>
        <p:spPr>
          <a:xfrm>
            <a:off x="609600" y="4671716"/>
            <a:ext cx="3867807" cy="1754326"/>
          </a:xfrm>
          <a:prstGeom prst="rect">
            <a:avLst/>
          </a:prstGeom>
          <a:noFill/>
        </p:spPr>
        <p:txBody>
          <a:bodyPr wrap="square" rtlCol="0">
            <a:spAutoFit/>
          </a:bodyPr>
          <a:lstStyle/>
          <a:p>
            <a:r>
              <a:rPr lang="en-MY" b="1" dirty="0">
                <a:solidFill>
                  <a:schemeClr val="accent1"/>
                </a:solidFill>
              </a:rPr>
              <a:t>MIDDLE </a:t>
            </a:r>
            <a:r>
              <a:rPr lang="en-MY" b="1" dirty="0" smtClean="0">
                <a:solidFill>
                  <a:schemeClr val="accent1"/>
                </a:solidFill>
              </a:rPr>
              <a:t>EAST &amp; Russia</a:t>
            </a:r>
            <a:endParaRPr lang="en-MY" b="1" dirty="0">
              <a:solidFill>
                <a:schemeClr val="accent1"/>
              </a:solidFill>
            </a:endParaRPr>
          </a:p>
          <a:p>
            <a:r>
              <a:rPr lang="en-MY" dirty="0"/>
              <a:t>Project Development Oman (PDO) </a:t>
            </a:r>
          </a:p>
          <a:p>
            <a:r>
              <a:rPr lang="en-MY" dirty="0"/>
              <a:t>Qatar </a:t>
            </a:r>
            <a:r>
              <a:rPr lang="en-MY" dirty="0" smtClean="0"/>
              <a:t>Gas/</a:t>
            </a:r>
            <a:r>
              <a:rPr lang="en-MY" dirty="0" err="1" smtClean="0"/>
              <a:t>Rasgas</a:t>
            </a:r>
            <a:r>
              <a:rPr lang="en-MY" dirty="0" smtClean="0"/>
              <a:t> </a:t>
            </a:r>
            <a:r>
              <a:rPr lang="en-MY" dirty="0"/>
              <a:t>(LNG)</a:t>
            </a:r>
          </a:p>
          <a:p>
            <a:pPr marL="0" algn="l" rtl="0" eaLnBrk="1" fontAlgn="t" latinLnBrk="0" hangingPunct="1">
              <a:spcBef>
                <a:spcPts val="0"/>
              </a:spcBef>
              <a:spcAft>
                <a:spcPts val="0"/>
              </a:spcAft>
            </a:pPr>
            <a:r>
              <a:rPr lang="en-US" sz="1800" b="0" i="0" u="none" strike="noStrike" kern="1200" dirty="0">
                <a:effectLst/>
                <a:latin typeface="Gill Sans MT" panose="020B0502020104020203" pitchFamily="34" charset="0"/>
              </a:rPr>
              <a:t>Emirates National Oil Company (UAE}</a:t>
            </a:r>
            <a:endParaRPr lang="en-MY" sz="1800" b="0" i="0" u="none" strike="noStrike" dirty="0">
              <a:effectLst/>
              <a:latin typeface="Arial" panose="020B0604020202020204" pitchFamily="34" charset="0"/>
            </a:endParaRPr>
          </a:p>
          <a:p>
            <a:r>
              <a:rPr lang="en-MY" dirty="0" err="1" smtClean="0"/>
              <a:t>Tuapaz</a:t>
            </a:r>
            <a:r>
              <a:rPr lang="en-MY" dirty="0" smtClean="0"/>
              <a:t> Refinery </a:t>
            </a:r>
          </a:p>
          <a:p>
            <a:r>
              <a:rPr lang="en-MY" dirty="0" err="1" smtClean="0"/>
              <a:t>Bashneft</a:t>
            </a:r>
            <a:endParaRPr lang="en-MY" dirty="0"/>
          </a:p>
        </p:txBody>
      </p:sp>
      <p:sp>
        <p:nvSpPr>
          <p:cNvPr id="14" name="TextBox 13">
            <a:extLst>
              <a:ext uri="{FF2B5EF4-FFF2-40B4-BE49-F238E27FC236}">
                <a16:creationId xmlns="" xmlns:a16="http://schemas.microsoft.com/office/drawing/2014/main" id="{10935302-5FC6-43B2-831D-13796162D81D}"/>
              </a:ext>
            </a:extLst>
          </p:cNvPr>
          <p:cNvSpPr txBox="1"/>
          <p:nvPr/>
        </p:nvSpPr>
        <p:spPr>
          <a:xfrm>
            <a:off x="8272497" y="4671716"/>
            <a:ext cx="3826575" cy="2585323"/>
          </a:xfrm>
          <a:prstGeom prst="rect">
            <a:avLst/>
          </a:prstGeom>
          <a:noFill/>
        </p:spPr>
        <p:txBody>
          <a:bodyPr wrap="square" rtlCol="0">
            <a:spAutoFit/>
          </a:bodyPr>
          <a:lstStyle/>
          <a:p>
            <a:r>
              <a:rPr lang="en-US" b="1" dirty="0">
                <a:solidFill>
                  <a:schemeClr val="accent1"/>
                </a:solidFill>
              </a:rPr>
              <a:t>ASIA PACIFIC</a:t>
            </a:r>
          </a:p>
          <a:p>
            <a:r>
              <a:rPr lang="en-US" dirty="0"/>
              <a:t>Ceylon Petroleum </a:t>
            </a:r>
            <a:r>
              <a:rPr lang="en-US" dirty="0" smtClean="0"/>
              <a:t>Corporation</a:t>
            </a:r>
          </a:p>
          <a:p>
            <a:r>
              <a:rPr lang="en-US" dirty="0" smtClean="0"/>
              <a:t>Bharat Petroleum Corporation, India. </a:t>
            </a:r>
            <a:endParaRPr lang="en-US" dirty="0"/>
          </a:p>
          <a:p>
            <a:r>
              <a:rPr lang="en-US" dirty="0"/>
              <a:t>China National Petroleum Company </a:t>
            </a:r>
          </a:p>
          <a:p>
            <a:r>
              <a:rPr lang="en-US" dirty="0" err="1"/>
              <a:t>Pertamina</a:t>
            </a:r>
            <a:r>
              <a:rPr lang="en-US" dirty="0"/>
              <a:t> Indonesia</a:t>
            </a:r>
          </a:p>
          <a:p>
            <a:r>
              <a:rPr lang="en-US" dirty="0"/>
              <a:t>Petronas Malaysia</a:t>
            </a:r>
          </a:p>
          <a:p>
            <a:r>
              <a:rPr lang="en-US" dirty="0"/>
              <a:t>SRC Singapore</a:t>
            </a:r>
          </a:p>
          <a:p>
            <a:r>
              <a:rPr lang="en-MY" dirty="0"/>
              <a:t> </a:t>
            </a:r>
          </a:p>
          <a:p>
            <a:endParaRPr lang="en-MY" dirty="0"/>
          </a:p>
        </p:txBody>
      </p:sp>
      <p:sp>
        <p:nvSpPr>
          <p:cNvPr id="16" name="TextBox 15">
            <a:extLst>
              <a:ext uri="{FF2B5EF4-FFF2-40B4-BE49-F238E27FC236}">
                <a16:creationId xmlns="" xmlns:a16="http://schemas.microsoft.com/office/drawing/2014/main" id="{53FD25A9-9B71-4411-9496-2FE9A29629D1}"/>
              </a:ext>
            </a:extLst>
          </p:cNvPr>
          <p:cNvSpPr txBox="1"/>
          <p:nvPr/>
        </p:nvSpPr>
        <p:spPr>
          <a:xfrm>
            <a:off x="349007" y="2176136"/>
            <a:ext cx="7318732" cy="1631216"/>
          </a:xfrm>
          <a:prstGeom prst="rect">
            <a:avLst/>
          </a:prstGeom>
          <a:noFill/>
        </p:spPr>
        <p:txBody>
          <a:bodyPr wrap="square">
            <a:spAutoFit/>
          </a:bodyPr>
          <a:lstStyle/>
          <a:p>
            <a:pPr algn="ctr"/>
            <a:r>
              <a:rPr lang="en-MY" sz="2000" b="1" dirty="0">
                <a:solidFill>
                  <a:schemeClr val="bg1"/>
                </a:solidFill>
              </a:rPr>
              <a:t>We have direct access to major producers/refineries/petrochemical plants in Russia, Middle East and other countries. Our representatives stay close to your shipment from pick-up to delivery, keeping you closely informed of its progress.</a:t>
            </a:r>
          </a:p>
        </p:txBody>
      </p:sp>
    </p:spTree>
    <p:extLst>
      <p:ext uri="{BB962C8B-B14F-4D97-AF65-F5344CB8AC3E}">
        <p14:creationId xmlns:p14="http://schemas.microsoft.com/office/powerpoint/2010/main" val="32200180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p:cNvPicPr>
            <a:picLocks noChangeAspect="1"/>
          </p:cNvPicPr>
          <p:nvPr/>
        </p:nvPicPr>
        <p:blipFill rotWithShape="1">
          <a:blip r:embed="rId2"/>
          <a:srcRect t="3125" b="3125"/>
          <a:stretch>
            <a:fillRect/>
          </a:stretch>
        </p:blipFill>
        <p:spPr>
          <a:xfrm>
            <a:off x="20" y="10"/>
            <a:ext cx="12191980" cy="6857990"/>
          </a:xfrm>
          <a:prstGeom prst="rect">
            <a:avLst/>
          </a:prstGeom>
        </p:spPr>
      </p:pic>
      <p:sp>
        <p:nvSpPr>
          <p:cNvPr id="8" name="Subtitle 7">
            <a:extLst>
              <a:ext uri="{FF2B5EF4-FFF2-40B4-BE49-F238E27FC236}">
                <a16:creationId xmlns="" xmlns:a16="http://schemas.microsoft.com/office/drawing/2014/main" id="{EBACF0C4-8ABA-4F56-9C8B-435FCF5F3C69}"/>
              </a:ext>
            </a:extLst>
          </p:cNvPr>
          <p:cNvSpPr>
            <a:spLocks noGrp="1"/>
          </p:cNvSpPr>
          <p:nvPr>
            <p:ph type="subTitle" idx="1"/>
          </p:nvPr>
        </p:nvSpPr>
        <p:spPr/>
        <p:txBody>
          <a:bodyPr/>
          <a:lstStyle/>
          <a:p>
            <a:endParaRPr lang="en-MY" dirty="0"/>
          </a:p>
        </p:txBody>
      </p:sp>
      <p:pic>
        <p:nvPicPr>
          <p:cNvPr id="2" name="Picture 1">
            <a:extLst>
              <a:ext uri="{FF2B5EF4-FFF2-40B4-BE49-F238E27FC236}">
                <a16:creationId xmlns="" xmlns:a16="http://schemas.microsoft.com/office/drawing/2014/main" id="{53A68B31-5DBB-4E31-BA84-9A02EC03B2D3}"/>
              </a:ext>
            </a:extLst>
          </p:cNvPr>
          <p:cNvPicPr>
            <a:picLocks noChangeAspect="1"/>
          </p:cNvPicPr>
          <p:nvPr/>
        </p:nvPicPr>
        <p:blipFill>
          <a:blip r:embed="rId3"/>
          <a:stretch>
            <a:fillRect/>
          </a:stretch>
        </p:blipFill>
        <p:spPr>
          <a:xfrm>
            <a:off x="2974577" y="3041870"/>
            <a:ext cx="6242845" cy="774259"/>
          </a:xfrm>
          <a:prstGeom prst="rect">
            <a:avLst/>
          </a:prstGeom>
        </p:spPr>
      </p:pic>
      <p:sp>
        <p:nvSpPr>
          <p:cNvPr id="7" name="TextBox 6">
            <a:extLst>
              <a:ext uri="{FF2B5EF4-FFF2-40B4-BE49-F238E27FC236}">
                <a16:creationId xmlns="" xmlns:a16="http://schemas.microsoft.com/office/drawing/2014/main" id="{848F5931-4D30-4A0E-A655-001829E48AE6}"/>
              </a:ext>
            </a:extLst>
          </p:cNvPr>
          <p:cNvSpPr txBox="1"/>
          <p:nvPr/>
        </p:nvSpPr>
        <p:spPr>
          <a:xfrm>
            <a:off x="4234277" y="5944187"/>
            <a:ext cx="6189258" cy="369332"/>
          </a:xfrm>
          <a:prstGeom prst="rect">
            <a:avLst/>
          </a:prstGeom>
          <a:noFill/>
        </p:spPr>
        <p:txBody>
          <a:bodyPr wrap="square">
            <a:spAutoFit/>
          </a:bodyPr>
          <a:lstStyle/>
          <a:p>
            <a:r>
              <a:rPr lang="en-MY" dirty="0"/>
              <a:t>Market Capitalization : Consolidated as </a:t>
            </a:r>
          </a:p>
        </p:txBody>
      </p:sp>
      <p:pic>
        <p:nvPicPr>
          <p:cNvPr id="3" name="Picture 2">
            <a:extLst>
              <a:ext uri="{FF2B5EF4-FFF2-40B4-BE49-F238E27FC236}">
                <a16:creationId xmlns="" xmlns:a16="http://schemas.microsoft.com/office/drawing/2014/main" id="{E09AF0F9-6107-48C1-9D20-EE2CE6085ED7}"/>
              </a:ext>
            </a:extLst>
          </p:cNvPr>
          <p:cNvPicPr>
            <a:picLocks noChangeAspect="1"/>
          </p:cNvPicPr>
          <p:nvPr/>
        </p:nvPicPr>
        <p:blipFill>
          <a:blip r:embed="rId4"/>
          <a:stretch>
            <a:fillRect/>
          </a:stretch>
        </p:blipFill>
        <p:spPr>
          <a:xfrm>
            <a:off x="-63686" y="-65841"/>
            <a:ext cx="12319369" cy="7037110"/>
          </a:xfrm>
          <a:prstGeom prst="rect">
            <a:avLst/>
          </a:prstGeom>
        </p:spPr>
      </p:pic>
      <p:sp>
        <p:nvSpPr>
          <p:cNvPr id="11" name="TextBox 10">
            <a:extLst>
              <a:ext uri="{FF2B5EF4-FFF2-40B4-BE49-F238E27FC236}">
                <a16:creationId xmlns="" xmlns:a16="http://schemas.microsoft.com/office/drawing/2014/main" id="{16227763-7C8C-46A7-B2CD-B65A3BB9881F}"/>
              </a:ext>
            </a:extLst>
          </p:cNvPr>
          <p:cNvSpPr txBox="1"/>
          <p:nvPr/>
        </p:nvSpPr>
        <p:spPr>
          <a:xfrm>
            <a:off x="559558" y="2283600"/>
            <a:ext cx="11327642" cy="1077218"/>
          </a:xfrm>
          <a:prstGeom prst="rect">
            <a:avLst/>
          </a:prstGeom>
          <a:noFill/>
        </p:spPr>
        <p:txBody>
          <a:bodyPr wrap="square" rtlCol="0">
            <a:spAutoFit/>
          </a:bodyPr>
          <a:lstStyle/>
          <a:p>
            <a:r>
              <a:rPr lang="en-US" sz="3200" b="1" dirty="0">
                <a:solidFill>
                  <a:srgbClr val="FF0000"/>
                </a:solidFill>
              </a:rPr>
              <a:t>G3 is primarily engaged in the trading of following energy &amp; petroleum products and medical PPEs:-</a:t>
            </a:r>
            <a:endParaRPr lang="en-MY" sz="3200" b="1" dirty="0">
              <a:solidFill>
                <a:srgbClr val="FF0000"/>
              </a:solidFill>
            </a:endParaRPr>
          </a:p>
        </p:txBody>
      </p:sp>
      <p:sp>
        <p:nvSpPr>
          <p:cNvPr id="18" name="TextBox 17">
            <a:extLst>
              <a:ext uri="{FF2B5EF4-FFF2-40B4-BE49-F238E27FC236}">
                <a16:creationId xmlns="" xmlns:a16="http://schemas.microsoft.com/office/drawing/2014/main" id="{FB5DCC78-5044-4AAA-8747-FE746CBB29FC}"/>
              </a:ext>
            </a:extLst>
          </p:cNvPr>
          <p:cNvSpPr txBox="1"/>
          <p:nvPr/>
        </p:nvSpPr>
        <p:spPr>
          <a:xfrm>
            <a:off x="559558" y="3925784"/>
            <a:ext cx="4653887" cy="2585323"/>
          </a:xfrm>
          <a:prstGeom prst="rect">
            <a:avLst/>
          </a:prstGeom>
          <a:noFill/>
        </p:spPr>
        <p:txBody>
          <a:bodyPr wrap="square" rtlCol="0">
            <a:spAutoFit/>
          </a:bodyPr>
          <a:lstStyle/>
          <a:p>
            <a:pPr marL="285750" indent="-285750">
              <a:buFont typeface="Wingdings" panose="05000000000000000000" pitchFamily="2" charset="2"/>
              <a:buChar char="ü"/>
            </a:pPr>
            <a:r>
              <a:rPr lang="en-MY" dirty="0"/>
              <a:t>Light, Medium and Heavy Crude Oil</a:t>
            </a:r>
          </a:p>
          <a:p>
            <a:pPr marL="285750" indent="-285750">
              <a:buFont typeface="Wingdings" panose="05000000000000000000" pitchFamily="2" charset="2"/>
              <a:buChar char="ü"/>
            </a:pPr>
            <a:r>
              <a:rPr lang="en-MY" dirty="0"/>
              <a:t>Mazut 100 </a:t>
            </a:r>
            <a:r>
              <a:rPr lang="en-MY" dirty="0" err="1"/>
              <a:t>Gost</a:t>
            </a:r>
            <a:r>
              <a:rPr lang="en-MY" dirty="0"/>
              <a:t> 10585/75/99</a:t>
            </a:r>
          </a:p>
          <a:p>
            <a:pPr marL="285750" indent="-285750">
              <a:buFont typeface="Wingdings" panose="05000000000000000000" pitchFamily="2" charset="2"/>
              <a:buChar char="ü"/>
            </a:pPr>
            <a:r>
              <a:rPr lang="en-MY" dirty="0"/>
              <a:t>Liquefied natural gas (LNG)</a:t>
            </a:r>
          </a:p>
          <a:p>
            <a:pPr marL="285750" indent="-285750">
              <a:buFont typeface="Wingdings" panose="05000000000000000000" pitchFamily="2" charset="2"/>
              <a:buChar char="ü"/>
            </a:pPr>
            <a:r>
              <a:rPr lang="en-MY" dirty="0" err="1"/>
              <a:t>Napththa</a:t>
            </a:r>
            <a:endParaRPr lang="en-MY" dirty="0"/>
          </a:p>
          <a:p>
            <a:pPr marL="285750" indent="-285750">
              <a:buFont typeface="Wingdings" panose="05000000000000000000" pitchFamily="2" charset="2"/>
              <a:buChar char="ü"/>
            </a:pPr>
            <a:r>
              <a:rPr lang="en-US" dirty="0"/>
              <a:t>Aviation Kerosene </a:t>
            </a:r>
            <a:r>
              <a:rPr lang="en-US" dirty="0" smtClean="0"/>
              <a:t>Colonial </a:t>
            </a:r>
            <a:r>
              <a:rPr lang="en-US" dirty="0"/>
              <a:t>Grade 54 Jet Fuel</a:t>
            </a:r>
          </a:p>
          <a:p>
            <a:pPr marL="285750" indent="-285750">
              <a:buFont typeface="Wingdings" panose="05000000000000000000" pitchFamily="2" charset="2"/>
              <a:buChar char="ü"/>
            </a:pPr>
            <a:r>
              <a:rPr lang="en-US" dirty="0"/>
              <a:t>Jet Fuel </a:t>
            </a:r>
            <a:r>
              <a:rPr lang="en-US" dirty="0" smtClean="0"/>
              <a:t>JP-A1.</a:t>
            </a:r>
            <a:endParaRPr lang="en-US" dirty="0"/>
          </a:p>
          <a:p>
            <a:pPr marL="285750" indent="-285750">
              <a:buFont typeface="Wingdings" panose="05000000000000000000" pitchFamily="2" charset="2"/>
              <a:buChar char="ü"/>
            </a:pPr>
            <a:r>
              <a:rPr lang="en-US" dirty="0"/>
              <a:t>All types of Diesel Fuel EN-590, </a:t>
            </a:r>
          </a:p>
          <a:p>
            <a:pPr marL="285750" indent="-285750">
              <a:buFont typeface="Wingdings" panose="05000000000000000000" pitchFamily="2" charset="2"/>
              <a:buChar char="ü"/>
            </a:pPr>
            <a:r>
              <a:rPr lang="en-US" dirty="0"/>
              <a:t>Diesel D2 </a:t>
            </a:r>
            <a:r>
              <a:rPr lang="en-US" dirty="0" err="1"/>
              <a:t>Gost</a:t>
            </a:r>
            <a:r>
              <a:rPr lang="en-US" dirty="0"/>
              <a:t> 305-82</a:t>
            </a:r>
          </a:p>
        </p:txBody>
      </p:sp>
      <p:sp>
        <p:nvSpPr>
          <p:cNvPr id="19" name="TextBox 18">
            <a:extLst>
              <a:ext uri="{FF2B5EF4-FFF2-40B4-BE49-F238E27FC236}">
                <a16:creationId xmlns="" xmlns:a16="http://schemas.microsoft.com/office/drawing/2014/main" id="{D0D98A28-C224-45DE-9164-829BF9821303}"/>
              </a:ext>
            </a:extLst>
          </p:cNvPr>
          <p:cNvSpPr txBox="1"/>
          <p:nvPr/>
        </p:nvSpPr>
        <p:spPr>
          <a:xfrm>
            <a:off x="6682473" y="3645562"/>
            <a:ext cx="4653887" cy="3416320"/>
          </a:xfrm>
          <a:prstGeom prst="rect">
            <a:avLst/>
          </a:prstGeom>
          <a:noFill/>
        </p:spPr>
        <p:txBody>
          <a:bodyPr wrap="square" rtlCol="0">
            <a:spAutoFit/>
          </a:bodyPr>
          <a:lstStyle/>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sz="2000" dirty="0"/>
              <a:t>Liquefied Petroleum Gas (LPG)</a:t>
            </a:r>
          </a:p>
          <a:p>
            <a:pPr marL="285750" indent="-285750">
              <a:buFont typeface="Wingdings" panose="05000000000000000000" pitchFamily="2" charset="2"/>
              <a:buChar char="ü"/>
            </a:pPr>
            <a:r>
              <a:rPr lang="en-US" sz="2000" dirty="0"/>
              <a:t>Gasoline/Gas Oil</a:t>
            </a:r>
          </a:p>
          <a:p>
            <a:pPr marL="285750" indent="-285750">
              <a:buFont typeface="Wingdings" panose="05000000000000000000" pitchFamily="2" charset="2"/>
              <a:buChar char="ü"/>
            </a:pPr>
            <a:r>
              <a:rPr lang="en-US" sz="2000" dirty="0"/>
              <a:t>Furnace Oil</a:t>
            </a:r>
          </a:p>
          <a:p>
            <a:pPr marL="285750" indent="-285750">
              <a:buFont typeface="Wingdings" panose="05000000000000000000" pitchFamily="2" charset="2"/>
              <a:buChar char="ü"/>
            </a:pPr>
            <a:r>
              <a:rPr lang="en-US" sz="2000" dirty="0"/>
              <a:t>CST-180 Fuel Oil</a:t>
            </a:r>
          </a:p>
          <a:p>
            <a:pPr marL="285750" indent="-285750">
              <a:buFont typeface="Wingdings" panose="05000000000000000000" pitchFamily="2" charset="2"/>
              <a:buChar char="ü"/>
            </a:pPr>
            <a:r>
              <a:rPr lang="en-US" sz="2000" dirty="0"/>
              <a:t>SN 500 Base Oil</a:t>
            </a:r>
          </a:p>
          <a:p>
            <a:pPr marL="285750" indent="-285750">
              <a:buFont typeface="Wingdings" panose="05000000000000000000" pitchFamily="2" charset="2"/>
              <a:buChar char="ü"/>
            </a:pPr>
            <a:r>
              <a:rPr lang="en-US" sz="2000" dirty="0"/>
              <a:t>Petrochemicals</a:t>
            </a:r>
          </a:p>
          <a:p>
            <a:pPr marL="285750" indent="-285750">
              <a:buFont typeface="Wingdings" panose="05000000000000000000" pitchFamily="2" charset="2"/>
              <a:buChar char="ü"/>
            </a:pPr>
            <a:r>
              <a:rPr lang="pt-BR" sz="2000" dirty="0"/>
              <a:t>Urea N46%</a:t>
            </a:r>
          </a:p>
          <a:p>
            <a:pPr marL="285750" indent="-285750">
              <a:buFont typeface="Wingdings" panose="05000000000000000000" pitchFamily="2" charset="2"/>
              <a:buChar char="ü"/>
            </a:pPr>
            <a:r>
              <a:rPr lang="pt-BR" sz="2000" dirty="0"/>
              <a:t>Petroleum Coke</a:t>
            </a:r>
          </a:p>
          <a:p>
            <a:pPr marL="285750" indent="-285750">
              <a:buFont typeface="Wingdings" panose="05000000000000000000" pitchFamily="2" charset="2"/>
              <a:buChar char="ü"/>
            </a:pPr>
            <a:r>
              <a:rPr lang="pt-BR" sz="2000" dirty="0"/>
              <a:t>Bitumen Grades 40/50, 60/70. 80/100</a:t>
            </a:r>
          </a:p>
          <a:p>
            <a:endParaRPr lang="en-MY" dirty="0"/>
          </a:p>
        </p:txBody>
      </p:sp>
    </p:spTree>
    <p:extLst>
      <p:ext uri="{BB962C8B-B14F-4D97-AF65-F5344CB8AC3E}">
        <p14:creationId xmlns:p14="http://schemas.microsoft.com/office/powerpoint/2010/main" val="4022917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BE0D306-0C8B-4B41-A084-BB074DD59806}"/>
              </a:ext>
            </a:extLst>
          </p:cNvPr>
          <p:cNvPicPr>
            <a:picLocks noChangeAspect="1"/>
          </p:cNvPicPr>
          <p:nvPr/>
        </p:nvPicPr>
        <p:blipFill>
          <a:blip r:embed="rId2"/>
          <a:stretch>
            <a:fillRect/>
          </a:stretch>
        </p:blipFill>
        <p:spPr>
          <a:xfrm rot="10800000">
            <a:off x="-77118" y="-143220"/>
            <a:ext cx="12269118" cy="7001220"/>
          </a:xfrm>
          <a:prstGeom prst="rect">
            <a:avLst/>
          </a:prstGeom>
        </p:spPr>
      </p:pic>
      <p:sp>
        <p:nvSpPr>
          <p:cNvPr id="10" name="TextBox 9">
            <a:extLst>
              <a:ext uri="{FF2B5EF4-FFF2-40B4-BE49-F238E27FC236}">
                <a16:creationId xmlns="" xmlns:a16="http://schemas.microsoft.com/office/drawing/2014/main" id="{7E732C09-BEAC-4844-830C-2A775C320727}"/>
              </a:ext>
            </a:extLst>
          </p:cNvPr>
          <p:cNvSpPr txBox="1"/>
          <p:nvPr/>
        </p:nvSpPr>
        <p:spPr>
          <a:xfrm>
            <a:off x="262759" y="1467242"/>
            <a:ext cx="5410927" cy="2308324"/>
          </a:xfrm>
          <a:prstGeom prst="rect">
            <a:avLst/>
          </a:prstGeom>
          <a:noFill/>
        </p:spPr>
        <p:txBody>
          <a:bodyPr wrap="square">
            <a:spAutoFit/>
          </a:bodyPr>
          <a:lstStyle/>
          <a:p>
            <a:r>
              <a:rPr lang="en-MY" sz="1600" dirty="0"/>
              <a:t>We draw on the strengths of experience, resources, global supply capability and significant strategic partnerships with producers, suppliers, customers to create a highly capable network of supply chain for energy and petroleum products. G3’s supply business utilizes a highly efficient network </a:t>
            </a:r>
            <a:r>
              <a:rPr lang="en-MY" sz="1600" dirty="0">
                <a:solidFill>
                  <a:schemeClr val="bg1"/>
                </a:solidFill>
              </a:rPr>
              <a:t>of </a:t>
            </a:r>
            <a:r>
              <a:rPr lang="en-MY" sz="1600" dirty="0"/>
              <a:t>manufacturing facilities and shipping transportation</a:t>
            </a:r>
            <a:r>
              <a:rPr lang="en-MY" sz="1600" dirty="0">
                <a:solidFill>
                  <a:schemeClr val="bg1"/>
                </a:solidFill>
              </a:rPr>
              <a:t>/logistic </a:t>
            </a:r>
            <a:r>
              <a:rPr lang="en-MY" sz="1600" dirty="0"/>
              <a:t>systems to deliver products on CIF basis prom</a:t>
            </a:r>
            <a:r>
              <a:rPr lang="en-MY" sz="1600" dirty="0">
                <a:solidFill>
                  <a:schemeClr val="bg1"/>
                </a:solidFill>
              </a:rPr>
              <a:t>ptly and </a:t>
            </a:r>
            <a:r>
              <a:rPr lang="en-MY" sz="1600" dirty="0"/>
              <a:t>efficiently with 247 services to our custo</a:t>
            </a:r>
            <a:r>
              <a:rPr lang="en-MY" sz="1600" dirty="0">
                <a:solidFill>
                  <a:schemeClr val="bg1"/>
                </a:solidFill>
              </a:rPr>
              <a:t>mers around the </a:t>
            </a:r>
            <a:r>
              <a:rPr lang="en-MY" sz="1600" dirty="0"/>
              <a:t>world.</a:t>
            </a:r>
          </a:p>
        </p:txBody>
      </p:sp>
      <p:sp>
        <p:nvSpPr>
          <p:cNvPr id="20" name="TextBox 19">
            <a:extLst>
              <a:ext uri="{FF2B5EF4-FFF2-40B4-BE49-F238E27FC236}">
                <a16:creationId xmlns="" xmlns:a16="http://schemas.microsoft.com/office/drawing/2014/main" id="{EDC2388E-B69D-4A7A-B6FD-8C048EB317FF}"/>
              </a:ext>
            </a:extLst>
          </p:cNvPr>
          <p:cNvSpPr txBox="1"/>
          <p:nvPr/>
        </p:nvSpPr>
        <p:spPr>
          <a:xfrm>
            <a:off x="9584675" y="1530589"/>
            <a:ext cx="2190548" cy="3170099"/>
          </a:xfrm>
          <a:prstGeom prst="rect">
            <a:avLst/>
          </a:prstGeom>
          <a:noFill/>
        </p:spPr>
        <p:txBody>
          <a:bodyPr wrap="square">
            <a:spAutoFit/>
          </a:bodyPr>
          <a:lstStyle/>
          <a:p>
            <a:r>
              <a:rPr lang="en-MY" dirty="0"/>
              <a:t>This diversity of distribution channels, specifically developed to supply a variety of sought after commodities to established Buyers and Traders in the Commodity Industry, is our key business </a:t>
            </a:r>
            <a:r>
              <a:rPr lang="en-MY" sz="2000" dirty="0"/>
              <a:t>strengths</a:t>
            </a:r>
          </a:p>
        </p:txBody>
      </p:sp>
      <p:sp>
        <p:nvSpPr>
          <p:cNvPr id="22" name="TextBox 21">
            <a:extLst>
              <a:ext uri="{FF2B5EF4-FFF2-40B4-BE49-F238E27FC236}">
                <a16:creationId xmlns="" xmlns:a16="http://schemas.microsoft.com/office/drawing/2014/main" id="{700B73DC-B25C-4792-AAA7-645FFA759399}"/>
              </a:ext>
            </a:extLst>
          </p:cNvPr>
          <p:cNvSpPr txBox="1"/>
          <p:nvPr/>
        </p:nvSpPr>
        <p:spPr>
          <a:xfrm>
            <a:off x="7217912" y="5137998"/>
            <a:ext cx="4557311" cy="1477328"/>
          </a:xfrm>
          <a:prstGeom prst="rect">
            <a:avLst/>
          </a:prstGeom>
          <a:noFill/>
        </p:spPr>
        <p:txBody>
          <a:bodyPr wrap="square">
            <a:spAutoFit/>
          </a:bodyPr>
          <a:lstStyle/>
          <a:p>
            <a:pPr algn="just"/>
            <a:r>
              <a:rPr lang="en-MY" dirty="0"/>
              <a:t>Our delivery strictly adhere to international rules and procedures including UCP600, UCR522 and Incoterms® Latest, using easy to follow guidelines found in the URPIB Rules of Trade.</a:t>
            </a:r>
          </a:p>
        </p:txBody>
      </p:sp>
      <p:sp>
        <p:nvSpPr>
          <p:cNvPr id="24" name="TextBox 23">
            <a:extLst>
              <a:ext uri="{FF2B5EF4-FFF2-40B4-BE49-F238E27FC236}">
                <a16:creationId xmlns="" xmlns:a16="http://schemas.microsoft.com/office/drawing/2014/main" id="{D9746E18-EFF1-435E-8F90-A06012491082}"/>
              </a:ext>
            </a:extLst>
          </p:cNvPr>
          <p:cNvSpPr txBox="1"/>
          <p:nvPr/>
        </p:nvSpPr>
        <p:spPr>
          <a:xfrm>
            <a:off x="477031" y="242674"/>
            <a:ext cx="10809668" cy="1077218"/>
          </a:xfrm>
          <a:prstGeom prst="rect">
            <a:avLst/>
          </a:prstGeom>
          <a:noFill/>
        </p:spPr>
        <p:txBody>
          <a:bodyPr wrap="square">
            <a:spAutoFit/>
          </a:bodyPr>
          <a:lstStyle/>
          <a:p>
            <a:pPr algn="ctr"/>
            <a:r>
              <a:rPr lang="en-MY" sz="3200" b="1" dirty="0">
                <a:solidFill>
                  <a:srgbClr val="FF0000"/>
                </a:solidFill>
              </a:rPr>
              <a:t>Our focus is to help end-buyers, and direct-suppliers close bulk transaction deals successfully.</a:t>
            </a:r>
          </a:p>
        </p:txBody>
      </p:sp>
    </p:spTree>
    <p:extLst>
      <p:ext uri="{BB962C8B-B14F-4D97-AF65-F5344CB8AC3E}">
        <p14:creationId xmlns:p14="http://schemas.microsoft.com/office/powerpoint/2010/main" val="3911095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DF163A7-0663-4584-949C-772895D06039}"/>
              </a:ext>
            </a:extLst>
          </p:cNvPr>
          <p:cNvPicPr>
            <a:picLocks noChangeAspect="1"/>
          </p:cNvPicPr>
          <p:nvPr/>
        </p:nvPicPr>
        <p:blipFill>
          <a:blip r:embed="rId2"/>
          <a:stretch>
            <a:fillRect/>
          </a:stretch>
        </p:blipFill>
        <p:spPr>
          <a:xfrm>
            <a:off x="956603" y="61043"/>
            <a:ext cx="4474713" cy="3618591"/>
          </a:xfrm>
          <a:prstGeom prst="rect">
            <a:avLst/>
          </a:prstGeom>
        </p:spPr>
      </p:pic>
      <p:pic>
        <p:nvPicPr>
          <p:cNvPr id="2" name="Picture 1">
            <a:extLst>
              <a:ext uri="{FF2B5EF4-FFF2-40B4-BE49-F238E27FC236}">
                <a16:creationId xmlns="" xmlns:a16="http://schemas.microsoft.com/office/drawing/2014/main" id="{861FB28C-1769-4B01-8077-07C86A27290F}"/>
              </a:ext>
            </a:extLst>
          </p:cNvPr>
          <p:cNvPicPr>
            <a:picLocks noChangeAspect="1"/>
          </p:cNvPicPr>
          <p:nvPr/>
        </p:nvPicPr>
        <p:blipFill>
          <a:blip r:embed="rId3"/>
          <a:stretch>
            <a:fillRect/>
          </a:stretch>
        </p:blipFill>
        <p:spPr>
          <a:xfrm>
            <a:off x="457201" y="3953157"/>
            <a:ext cx="5426764" cy="2116437"/>
          </a:xfrm>
          <a:prstGeom prst="rect">
            <a:avLst/>
          </a:prstGeom>
        </p:spPr>
      </p:pic>
      <p:sp>
        <p:nvSpPr>
          <p:cNvPr id="9" name="Rectangle 8">
            <a:extLst>
              <a:ext uri="{FF2B5EF4-FFF2-40B4-BE49-F238E27FC236}">
                <a16:creationId xmlns="" xmlns:a16="http://schemas.microsoft.com/office/drawing/2014/main" id="{799448F2-0E5B-42DA-B2D1-11A14E947B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4E8A7552-20E1-4F34-ADAB-C1DB6634D4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B04ACEAC-65D0-4605-B555-C7970317AC39}"/>
              </a:ext>
            </a:extLst>
          </p:cNvPr>
          <p:cNvPicPr>
            <a:picLocks noChangeAspect="1"/>
          </p:cNvPicPr>
          <p:nvPr/>
        </p:nvPicPr>
        <p:blipFill>
          <a:blip r:embed="rId4"/>
          <a:stretch>
            <a:fillRect/>
          </a:stretch>
        </p:blipFill>
        <p:spPr>
          <a:xfrm>
            <a:off x="6308034" y="1036753"/>
            <a:ext cx="5426764" cy="4639884"/>
          </a:xfrm>
          <a:prstGeom prst="rect">
            <a:avLst/>
          </a:prstGeom>
        </p:spPr>
      </p:pic>
    </p:spTree>
    <p:extLst>
      <p:ext uri="{BB962C8B-B14F-4D97-AF65-F5344CB8AC3E}">
        <p14:creationId xmlns:p14="http://schemas.microsoft.com/office/powerpoint/2010/main" val="2510368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tf56596226_win32</Template>
  <TotalTime>29303</TotalTime>
  <Words>797</Words>
  <Application>Microsoft Macintosh PowerPoint</Application>
  <PresentationFormat>Widescreen</PresentationFormat>
  <Paragraphs>69</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Gill Sans MT</vt:lpstr>
      <vt:lpstr>Wingdings</vt:lpstr>
      <vt:lpstr>Arial</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cheong</dc:creator>
  <cp:lastModifiedBy>Microsoft Office User</cp:lastModifiedBy>
  <cp:revision>25</cp:revision>
  <cp:lastPrinted>2023-02-26T18:34:08Z</cp:lastPrinted>
  <dcterms:created xsi:type="dcterms:W3CDTF">2022-04-20T04:14:07Z</dcterms:created>
  <dcterms:modified xsi:type="dcterms:W3CDTF">2023-03-18T12:20:38Z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KSOProductBuildVer">
    <vt:lpwstr>1033-11.2.0.9967</vt:lpwstr>
  </property>
</Properties>
</file>